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1"/>
  </p:sldMasterIdLst>
  <p:sldIdLst>
    <p:sldId id="256" r:id="rId2"/>
    <p:sldId id="257" r:id="rId3"/>
    <p:sldId id="258" r:id="rId4"/>
    <p:sldId id="286" r:id="rId5"/>
    <p:sldId id="285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9" autoAdjust="0"/>
    <p:restoredTop sz="94434" autoAdjust="0"/>
  </p:normalViewPr>
  <p:slideViewPr>
    <p:cSldViewPr snapToGrid="0">
      <p:cViewPr varScale="1">
        <p:scale>
          <a:sx n="114" d="100"/>
          <a:sy n="114" d="100"/>
        </p:scale>
        <p:origin x="42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4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6DFF08F-DC6B-4601-B491-B0F83F6DD2DA}" type="datetimeFigureOut">
              <a:rPr lang="en-US" smtClean="0"/>
              <a:pPr/>
              <a:t>8/14/2026</a:t>
            </a:fld>
            <a:endParaRPr lang="en-US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adilet.zan.kz/kaz/docs/V1800017878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4032" y="231821"/>
            <a:ext cx="9897405" cy="1068945"/>
          </a:xfrm>
        </p:spPr>
        <p:txBody>
          <a:bodyPr>
            <a:noAutofit/>
          </a:bodyPr>
          <a:lstStyle/>
          <a:p>
            <a:pPr algn="ctr"/>
            <a:b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Д.Серікбаев</a:t>
            </a:r>
            <a:r>
              <a:rPr lang="ru-RU" sz="2400" b="0" cap="none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cap="none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атындағы Шығыс Қазақстан техникалық университеті</a:t>
            </a:r>
            <a:endParaRPr lang="ru-RU" sz="2400" b="0" cap="none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5303" y="4842457"/>
            <a:ext cx="545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Аға оқытушы: Какенов</a:t>
            </a:r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О.А.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36469" y="2207623"/>
            <a:ext cx="10424160" cy="120032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Жерд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3600" b="1" dirty="0" err="1">
                <a:latin typeface="Times New Roman" pitchFamily="18" charset="0"/>
                <a:cs typeface="Times New Roman" pitchFamily="18" charset="0"/>
              </a:rPr>
              <a:t>қорғауды мемлекетт</a:t>
            </a:r>
            <a:r>
              <a:rPr lang="en-US" sz="3600" b="1" dirty="0" err="1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b="1">
                <a:latin typeface="Times New Roman" pitchFamily="18" charset="0"/>
                <a:cs typeface="Times New Roman" pitchFamily="18" charset="0"/>
              </a:rPr>
              <a:t>бақылау 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34306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9936" y="3382605"/>
            <a:ext cx="10190408" cy="91010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Дәріс</a:t>
            </a:r>
            <a: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4</a:t>
            </a:r>
            <a:b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Жерд</a:t>
            </a:r>
            <a:r>
              <a:rPr lang="en-US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қорғауды мемлекетт</a:t>
            </a:r>
            <a:r>
              <a:rPr lang="en-US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анықталған</a:t>
            </a:r>
            <a:r>
              <a:rPr lang="ru-RU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бұзушылықтарды</a:t>
            </a:r>
            <a:r>
              <a:rPr lang="ru-RU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жоюға</a:t>
            </a:r>
            <a:r>
              <a:rPr lang="ru-RU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бағытталаған</a:t>
            </a:r>
            <a:r>
              <a:rPr lang="ru-RU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шаралар</a:t>
            </a:r>
            <a:r>
              <a:rPr lang="ru-RU" b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4000" b="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15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899799" y="1672045"/>
            <a:ext cx="44429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b="1" dirty="0" err="1"/>
              <a:t>Жерд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ru-RU" b="1" dirty="0" err="1"/>
              <a:t>пайдалану</a:t>
            </a:r>
            <a:r>
              <a:rPr lang="ru-RU" b="1" dirty="0"/>
              <a:t> мен </a:t>
            </a:r>
            <a:r>
              <a:rPr lang="ru-RU" b="1" dirty="0" err="1"/>
              <a:t>қорғау жөн</a:t>
            </a:r>
            <a:r>
              <a:rPr lang="en-US" b="1" dirty="0" err="1"/>
              <a:t>i</a:t>
            </a:r>
            <a:r>
              <a:rPr lang="ru-RU" b="1" dirty="0" err="1"/>
              <a:t>ндег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ru-RU" b="1" dirty="0" err="1"/>
              <a:t>мемлекетт</a:t>
            </a:r>
            <a:r>
              <a:rPr lang="en-US" b="1" dirty="0" err="1"/>
              <a:t>i</a:t>
            </a:r>
            <a:r>
              <a:rPr lang="ru-RU" b="1" dirty="0"/>
              <a:t>к инспектор </a:t>
            </a:r>
            <a:r>
              <a:rPr lang="en-US" b="1" dirty="0"/>
              <a:t>:</a:t>
            </a:r>
            <a:r>
              <a:rPr lang="ru-RU" b="1" dirty="0"/>
              <a:t> </a:t>
            </a:r>
            <a:r>
              <a:rPr lang="en-US" dirty="0"/>
              <a:t>	</a:t>
            </a:r>
          </a:p>
          <a:p>
            <a:pPr algn="just"/>
            <a:r>
              <a:rPr lang="en-US" dirty="0"/>
              <a:t>	</a:t>
            </a:r>
            <a:r>
              <a:rPr lang="ru-RU" dirty="0" err="1"/>
              <a:t>Жерд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 err="1"/>
              <a:t>пайдалану</a:t>
            </a:r>
            <a:r>
              <a:rPr lang="ru-RU" dirty="0"/>
              <a:t> мен </a:t>
            </a:r>
            <a:r>
              <a:rPr lang="ru-RU" dirty="0" err="1"/>
              <a:t>қорғауды мемлекетт</a:t>
            </a:r>
            <a:r>
              <a:rPr lang="en-US" dirty="0" err="1"/>
              <a:t>i</a:t>
            </a:r>
            <a:r>
              <a:rPr lang="ru-RU" dirty="0"/>
              <a:t>к </a:t>
            </a:r>
            <a:r>
              <a:rPr lang="ru-RU" dirty="0" err="1"/>
              <a:t>бақылау нәтижесінде анықталған құқыбұзушылықты жою</a:t>
            </a:r>
            <a:r>
              <a:rPr lang="ru-RU" dirty="0"/>
              <a:t> </a:t>
            </a:r>
            <a:r>
              <a:rPr lang="ru-RU" dirty="0" err="1"/>
              <a:t>мақсатында</a:t>
            </a:r>
            <a:r>
              <a:rPr lang="ru-RU" dirty="0"/>
              <a:t> 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заңнамасының талаптарын</a:t>
            </a:r>
            <a:r>
              <a:rPr lang="ru-RU" dirty="0"/>
              <a:t> </a:t>
            </a:r>
            <a:r>
              <a:rPr lang="ru-RU" dirty="0" err="1"/>
              <a:t>бұзушылықтарды жою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орындау</a:t>
            </a:r>
            <a:r>
              <a:rPr lang="ru-RU" dirty="0"/>
              <a:t> </a:t>
            </a:r>
            <a:r>
              <a:rPr lang="ru-RU" dirty="0" err="1"/>
              <a:t>үшін міндетті</a:t>
            </a:r>
            <a:r>
              <a:rPr lang="ru-RU" dirty="0"/>
              <a:t> </a:t>
            </a:r>
            <a:r>
              <a:rPr lang="ru-RU" dirty="0" err="1"/>
              <a:t>нұсқамалар беруге</a:t>
            </a:r>
            <a:r>
              <a:rPr lang="ru-RU" dirty="0"/>
              <a:t> </a:t>
            </a:r>
            <a:r>
              <a:rPr lang="ru-RU" dirty="0" err="1"/>
              <a:t>құқылы</a:t>
            </a:r>
            <a:endParaRPr lang="ru-RU" dirty="0"/>
          </a:p>
          <a:p>
            <a:endParaRPr lang="ru-RU" dirty="0"/>
          </a:p>
        </p:txBody>
      </p:sp>
      <p:pic>
        <p:nvPicPr>
          <p:cNvPr id="35" name="Picture 2" descr="C:\Users\User\Desktop\pravitelstvo-na-god-prodlilo-moratorij-na-proverki-malogo-biznesa-2048x1463.jpg"/>
          <p:cNvPicPr>
            <a:picLocks noChangeAspect="1" noChangeArrowheads="1"/>
          </p:cNvPicPr>
          <p:nvPr/>
        </p:nvPicPr>
        <p:blipFill>
          <a:blip r:embed="rId2"/>
          <a:srcRect t="-926" r="4255"/>
          <a:stretch>
            <a:fillRect/>
          </a:stretch>
        </p:blipFill>
        <p:spPr bwMode="auto">
          <a:xfrm>
            <a:off x="5914127" y="1162593"/>
            <a:ext cx="5672625" cy="42715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834640" y="809897"/>
            <a:ext cx="6364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Анықталған бұзушылықтарды жою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 </a:t>
            </a:r>
            <a:r>
              <a:rPr lang="ru-RU" dirty="0" err="1"/>
              <a:t>нұсқама</a:t>
            </a:r>
            <a:endParaRPr lang="ru-RU" dirty="0"/>
          </a:p>
        </p:txBody>
      </p:sp>
      <p:cxnSp>
        <p:nvCxnSpPr>
          <p:cNvPr id="10" name="Прямая со стрелкой 9"/>
          <p:cNvCxnSpPr/>
          <p:nvPr/>
        </p:nvCxnSpPr>
        <p:spPr>
          <a:xfrm rot="10800000" flipV="1">
            <a:off x="2978334" y="1267096"/>
            <a:ext cx="2521131" cy="12279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901336" y="2573382"/>
            <a:ext cx="4376058" cy="2677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 </a:t>
            </a:r>
            <a:r>
              <a:rPr lang="ru-RU" dirty="0" err="1"/>
              <a:t>Қазақстан Республикасының Кәсіпкерлік кодексіне</a:t>
            </a:r>
            <a:r>
              <a:rPr lang="ru-RU" dirty="0"/>
              <a:t> </a:t>
            </a:r>
            <a:r>
              <a:rPr lang="ru-RU" dirty="0" err="1"/>
              <a:t>сәйкес жоспардан</a:t>
            </a:r>
            <a:r>
              <a:rPr lang="ru-RU" dirty="0"/>
              <a:t> </a:t>
            </a:r>
            <a:r>
              <a:rPr lang="ru-RU" dirty="0" err="1"/>
              <a:t>тыс</a:t>
            </a:r>
            <a:r>
              <a:rPr lang="ru-RU" dirty="0"/>
              <a:t> </a:t>
            </a:r>
            <a:r>
              <a:rPr lang="ru-RU" dirty="0" err="1"/>
              <a:t>тексеру</a:t>
            </a:r>
            <a:r>
              <a:rPr lang="ru-RU" dirty="0"/>
              <a:t> </a:t>
            </a:r>
            <a:r>
              <a:rPr lang="kk-KZ" dirty="0"/>
              <a:t>нәтижесінде ұсынылады</a:t>
            </a:r>
            <a:endParaRPr lang="ru-RU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5930537" y="1267098"/>
            <a:ext cx="2312126" cy="1097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357256" y="2477588"/>
            <a:ext cx="4376058" cy="26778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 </a:t>
            </a:r>
            <a:r>
              <a:rPr lang="ru-RU" dirty="0" err="1"/>
              <a:t>Қазақстан Республикасының Кәсіпкерлік кодексіне</a:t>
            </a:r>
            <a:r>
              <a:rPr lang="ru-RU" dirty="0"/>
              <a:t> </a:t>
            </a:r>
            <a:r>
              <a:rPr lang="ru-RU" dirty="0" err="1"/>
              <a:t>сәйкес бақылау </a:t>
            </a:r>
            <a:r>
              <a:rPr lang="ru-RU" dirty="0"/>
              <a:t>мен </a:t>
            </a:r>
            <a:r>
              <a:rPr lang="ru-RU" dirty="0" err="1"/>
              <a:t>қадағалау субъектісіне</a:t>
            </a:r>
            <a:r>
              <a:rPr lang="ru-RU" dirty="0"/>
              <a:t> (</a:t>
            </a:r>
            <a:r>
              <a:rPr lang="ru-RU" dirty="0" err="1"/>
              <a:t>объектісіне</a:t>
            </a:r>
            <a:r>
              <a:rPr lang="ru-RU" dirty="0"/>
              <a:t>) бару </a:t>
            </a:r>
            <a:r>
              <a:rPr lang="ru-RU" dirty="0" err="1"/>
              <a:t>арқылы профилактикалық бақылау</a:t>
            </a:r>
            <a:r>
              <a:rPr lang="en-US" dirty="0"/>
              <a:t> </a:t>
            </a:r>
            <a:r>
              <a:rPr lang="kk-KZ" dirty="0"/>
              <a:t>нәтижесінде ұсынылады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87829" y="640079"/>
            <a:ext cx="3696788" cy="48985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fontAlgn="base"/>
            <a:r>
              <a:rPr lang="ru-RU" dirty="0"/>
              <a:t>	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заңнамасының талаптарын</a:t>
            </a:r>
            <a:r>
              <a:rPr lang="ru-RU" dirty="0"/>
              <a:t> </a:t>
            </a:r>
            <a:r>
              <a:rPr lang="ru-RU" dirty="0" err="1"/>
              <a:t>бұзушылықтарды жою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нұсқаманың нысаны</a:t>
            </a:r>
            <a:r>
              <a:rPr lang="ru-RU" dirty="0"/>
              <a:t>.</a:t>
            </a:r>
          </a:p>
          <a:p>
            <a:pPr algn="just" fontAlgn="base"/>
            <a:r>
              <a:rPr lang="ru-RU" dirty="0"/>
              <a:t>	</a:t>
            </a:r>
          </a:p>
          <a:p>
            <a:pPr algn="just" fontAlgn="base"/>
            <a:endParaRPr lang="ru-RU" dirty="0"/>
          </a:p>
          <a:p>
            <a:pPr algn="just" fontAlgn="base"/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Премьер-Министрінің орынбасары</a:t>
            </a:r>
            <a:r>
              <a:rPr lang="ru-RU" dirty="0"/>
              <a:t> –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 министрінің </a:t>
            </a:r>
            <a:r>
              <a:rPr lang="ru-RU" dirty="0"/>
              <a:t>2018 </a:t>
            </a:r>
            <a:r>
              <a:rPr lang="ru-RU" dirty="0" err="1"/>
              <a:t>жылғы </a:t>
            </a:r>
            <a:r>
              <a:rPr lang="ru-RU" dirty="0"/>
              <a:t>26 </a:t>
            </a:r>
            <a:r>
              <a:rPr lang="ru-RU" dirty="0" err="1"/>
              <a:t>қазандағы </a:t>
            </a:r>
            <a:r>
              <a:rPr lang="ru-RU" dirty="0"/>
              <a:t>№ 437 </a:t>
            </a:r>
            <a:r>
              <a:rPr lang="ru-RU" dirty="0" err="1"/>
              <a:t>бұйрығымен бекітілген</a:t>
            </a:r>
            <a:r>
              <a:rPr lang="ru-RU" dirty="0"/>
              <a:t>.</a:t>
            </a:r>
          </a:p>
        </p:txBody>
      </p:sp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2"/>
          <a:srcRect l="14521" t="10179" r="16706" b="6250"/>
          <a:stretch>
            <a:fillRect/>
          </a:stretch>
        </p:blipFill>
        <p:spPr bwMode="auto">
          <a:xfrm>
            <a:off x="4454437" y="592847"/>
            <a:ext cx="7093132" cy="486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Прямая со стрелкой 12"/>
          <p:cNvCxnSpPr/>
          <p:nvPr/>
        </p:nvCxnSpPr>
        <p:spPr>
          <a:xfrm rot="16200000" flipH="1">
            <a:off x="2148840" y="2775858"/>
            <a:ext cx="548640" cy="130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трелка вниз 16"/>
          <p:cNvSpPr/>
          <p:nvPr/>
        </p:nvSpPr>
        <p:spPr>
          <a:xfrm>
            <a:off x="1789611" y="2586445"/>
            <a:ext cx="1005840" cy="613955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85586" y="6052848"/>
            <a:ext cx="61125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https://adilet.zan.kz/kaz/docs/V1800017878#z11</a:t>
            </a:r>
            <a:r>
              <a:rPr lang="en-US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982686" y="51102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dirty="0"/>
              <a:t>Анықталған бұзушылықтарды жою туралы нұсқамада</a:t>
            </a:r>
            <a:r>
              <a:rPr lang="en-US" dirty="0"/>
              <a:t> </a:t>
            </a:r>
            <a:r>
              <a:rPr lang="ru-RU" dirty="0"/>
              <a:t>к</a:t>
            </a:r>
            <a:r>
              <a:rPr lang="kk-KZ" dirty="0"/>
              <a:t>өрсетілетін мәліметтер 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66205" y="1123406"/>
            <a:ext cx="4232366" cy="783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1 нұсқаманың жасалған күні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61851" y="1968138"/>
            <a:ext cx="4236719" cy="8795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2 уақыты және орны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70559" y="2904309"/>
            <a:ext cx="4228012" cy="10406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3 бақылау және қадағалау мекеменің атауы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8458" y="4010296"/>
            <a:ext cx="4258490" cy="10842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4 тексеру жүргізген адамның тегі, аты, әкесінің аты және лауазымы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8457" y="5212080"/>
            <a:ext cx="4310743" cy="992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5 тексеру жүргізілген субъектінің атауы немесе тегі, аты, әкесінің аты немесе өкілінің лауазымы</a:t>
            </a:r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316583" y="1175657"/>
            <a:ext cx="5695406" cy="64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6 тексеруді жүргізу күні, орны және кезеңі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368834" y="1867988"/>
            <a:ext cx="5760720" cy="8098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dirty="0"/>
              <a:t>7 тексеру парағы талаптарының тармақтарына сәйкес анықталған бұзушылықтардың тізбесі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342708" y="2834641"/>
            <a:ext cx="5852161" cy="10450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dirty="0"/>
              <a:t>8 анықталған бұзушылықтарды жою мерзімдерін көрсете отырып, оларды жою бойынша нұсқаулар</a:t>
            </a:r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5290453" y="4010298"/>
            <a:ext cx="6217924" cy="9927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kk-KZ" dirty="0"/>
              <a:t>9 тексеру кезінде қатысқан адамдардың нұсқамамен танысуы немесе танысудан бас тартуы туралы мәліметтер олардың қолтаңбасы немесе қол қоюдан бас тартуы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255625" y="5225144"/>
            <a:ext cx="6004558" cy="7184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10 тексеру жүргізген лауазымды адамның) қолтаңбасы көрсетіледі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46811" y="628587"/>
            <a:ext cx="72760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dirty="0"/>
              <a:t>Анықталған бұзушылықтарды жою туралы нұсқамада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06284" y="2011679"/>
            <a:ext cx="3997235" cy="18026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Мақсаты бойынша</a:t>
            </a:r>
            <a:r>
              <a:rPr lang="ru-RU" dirty="0"/>
              <a:t> </a:t>
            </a:r>
            <a:r>
              <a:rPr lang="ru-RU" dirty="0" err="1"/>
              <a:t>пайдаланылмаған және игерілмеген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меншік</a:t>
            </a:r>
            <a:r>
              <a:rPr lang="ru-RU" dirty="0"/>
              <a:t> </a:t>
            </a:r>
            <a:r>
              <a:rPr lang="ru-RU" dirty="0" err="1"/>
              <a:t>иесіне</a:t>
            </a:r>
            <a:r>
              <a:rPr lang="ru-RU" dirty="0"/>
              <a:t> </a:t>
            </a:r>
            <a:r>
              <a:rPr lang="ru-RU" dirty="0" err="1"/>
              <a:t>және жер</a:t>
            </a:r>
            <a:r>
              <a:rPr lang="ru-RU" dirty="0"/>
              <a:t> </a:t>
            </a:r>
            <a:r>
              <a:rPr lang="ru-RU" dirty="0" err="1"/>
              <a:t>пайдаланушыға беріледі</a:t>
            </a:r>
            <a:endParaRPr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6400800" y="2011681"/>
            <a:ext cx="3958046" cy="18679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Қазақстан Республикасының заңнамасын бұза отырып</a:t>
            </a:r>
            <a:r>
              <a:rPr lang="ru-RU" dirty="0"/>
              <a:t> </a:t>
            </a:r>
            <a:r>
              <a:rPr lang="ru-RU" dirty="0" err="1"/>
              <a:t>пайдаланылған жер</a:t>
            </a:r>
            <a:r>
              <a:rPr lang="ru-RU" dirty="0"/>
              <a:t> </a:t>
            </a:r>
            <a:r>
              <a:rPr lang="ru-RU" dirty="0" err="1"/>
              <a:t>учаске</a:t>
            </a:r>
            <a:r>
              <a:rPr lang="ru-RU" dirty="0"/>
              <a:t> </a:t>
            </a:r>
            <a:r>
              <a:rPr lang="ru-RU" dirty="0" err="1"/>
              <a:t>меншік</a:t>
            </a:r>
            <a:r>
              <a:rPr lang="ru-RU" dirty="0"/>
              <a:t> </a:t>
            </a:r>
            <a:r>
              <a:rPr lang="ru-RU" dirty="0" err="1"/>
              <a:t>иесіне</a:t>
            </a:r>
            <a:r>
              <a:rPr lang="ru-RU" dirty="0"/>
              <a:t> </a:t>
            </a:r>
            <a:r>
              <a:rPr lang="ru-RU" dirty="0" err="1"/>
              <a:t>және жер</a:t>
            </a:r>
            <a:r>
              <a:rPr lang="ru-RU" dirty="0"/>
              <a:t> </a:t>
            </a:r>
            <a:r>
              <a:rPr lang="ru-RU" dirty="0" err="1"/>
              <a:t>пайдаланушыға</a:t>
            </a:r>
            <a:endParaRPr lang="ru-RU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rot="10800000" flipV="1">
            <a:off x="3657601" y="992776"/>
            <a:ext cx="1685109" cy="7184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617029" y="992776"/>
            <a:ext cx="1750422" cy="67926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2272937" y="4180114"/>
            <a:ext cx="6792685" cy="1227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заңнамасының талаптарын</a:t>
            </a:r>
            <a:r>
              <a:rPr lang="ru-RU" dirty="0"/>
              <a:t> </a:t>
            </a:r>
            <a:r>
              <a:rPr lang="ru-RU" dirty="0" err="1"/>
              <a:t>бұзушылықтарды жою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 </a:t>
            </a:r>
            <a:r>
              <a:rPr lang="ru-RU" dirty="0" err="1"/>
              <a:t>нұсқама табыс</a:t>
            </a:r>
            <a:r>
              <a:rPr lang="ru-RU" dirty="0"/>
              <a:t> </a:t>
            </a:r>
            <a:r>
              <a:rPr lang="ru-RU" dirty="0" err="1"/>
              <a:t>етілген</a:t>
            </a:r>
            <a:r>
              <a:rPr lang="ru-RU" dirty="0"/>
              <a:t> </a:t>
            </a:r>
            <a:r>
              <a:rPr lang="ru-RU" dirty="0" err="1"/>
              <a:t>күн 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пайдаланбау</a:t>
            </a:r>
            <a:r>
              <a:rPr lang="ru-RU" dirty="0"/>
              <a:t> </a:t>
            </a:r>
            <a:r>
              <a:rPr lang="ru-RU" dirty="0" err="1"/>
              <a:t>фактісі</a:t>
            </a:r>
            <a:r>
              <a:rPr lang="ru-RU" dirty="0"/>
              <a:t> </a:t>
            </a:r>
            <a:r>
              <a:rPr lang="ru-RU" dirty="0" err="1"/>
              <a:t>анықталған кез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есептеледі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7647" y="693901"/>
            <a:ext cx="10685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err="1"/>
              <a:t>Мақсаты бойынша</a:t>
            </a:r>
            <a:r>
              <a:rPr lang="ru-RU" dirty="0"/>
              <a:t> </a:t>
            </a:r>
            <a:r>
              <a:rPr lang="ru-RU" dirty="0" err="1"/>
              <a:t>пайдаланылмаған және игерілмеген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</a:t>
            </a:r>
            <a:r>
              <a:rPr lang="en-US" dirty="0" err="1"/>
              <a:t>i</a:t>
            </a:r>
            <a:r>
              <a:rPr lang="kk-KZ" dirty="0"/>
              <a:t> болып табылады</a:t>
            </a:r>
            <a:r>
              <a:rPr lang="en-US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83772" y="1449977"/>
            <a:ext cx="4336869" cy="39057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құрылысқа арналған жер</a:t>
            </a:r>
            <a:r>
              <a:rPr lang="ru-RU" dirty="0"/>
              <a:t> </a:t>
            </a:r>
            <a:r>
              <a:rPr lang="ru-RU" dirty="0" err="1"/>
              <a:t>учаскес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ru-RU" dirty="0"/>
              <a:t>оны беру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шешім</a:t>
            </a:r>
            <a:r>
              <a:rPr lang="ru-RU" dirty="0"/>
              <a:t> </a:t>
            </a:r>
            <a:r>
              <a:rPr lang="ru-RU" dirty="0" err="1"/>
              <a:t>қабылданған күннен бастап</a:t>
            </a:r>
            <a:r>
              <a:rPr lang="ru-RU" dirty="0"/>
              <a:t> </a:t>
            </a:r>
            <a:r>
              <a:rPr lang="ru-RU" dirty="0" err="1"/>
              <a:t>үш жыл</a:t>
            </a:r>
            <a:r>
              <a:rPr lang="ru-RU" dirty="0"/>
              <a:t> (</a:t>
            </a:r>
            <a:r>
              <a:rPr lang="ru-RU" dirty="0" err="1"/>
              <a:t>егер</a:t>
            </a:r>
            <a:r>
              <a:rPr lang="ru-RU" dirty="0"/>
              <a:t> </a:t>
            </a:r>
            <a:r>
              <a:rPr lang="ru-RU" dirty="0" err="1"/>
              <a:t>жобалау-сметалық құжаттамада анағұрлым ұзақ мерзім</a:t>
            </a:r>
            <a:r>
              <a:rPr lang="ru-RU" dirty="0"/>
              <a:t> </a:t>
            </a:r>
            <a:r>
              <a:rPr lang="ru-RU" dirty="0" err="1"/>
              <a:t>көзделмесе</a:t>
            </a:r>
            <a:r>
              <a:rPr lang="ru-RU" dirty="0"/>
              <a:t>)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мақсаты бойынша</a:t>
            </a:r>
            <a:r>
              <a:rPr lang="ru-RU" dirty="0"/>
              <a:t> </a:t>
            </a:r>
            <a:r>
              <a:rPr lang="ru-RU" dirty="0" err="1"/>
              <a:t>пайдаланылмаған жағдайда</a:t>
            </a:r>
            <a:r>
              <a:rPr lang="ru-RU" dirty="0"/>
              <a:t>, </a:t>
            </a:r>
            <a:r>
              <a:rPr lang="ru-RU" dirty="0" err="1"/>
              <a:t>онда</a:t>
            </a:r>
            <a:r>
              <a:rPr lang="ru-RU" dirty="0"/>
              <a:t> </a:t>
            </a:r>
            <a:r>
              <a:rPr lang="ru-RU" dirty="0" err="1"/>
              <a:t>Қазақстан Республикасы</a:t>
            </a:r>
            <a:r>
              <a:rPr lang="ru-RU" dirty="0"/>
              <a:t> </a:t>
            </a:r>
            <a:r>
              <a:rPr lang="ru-RU" dirty="0" err="1"/>
              <a:t>азаматтарының жеке</a:t>
            </a:r>
            <a:r>
              <a:rPr lang="ru-RU" dirty="0"/>
              <a:t> </a:t>
            </a:r>
            <a:r>
              <a:rPr lang="ru-RU" dirty="0" err="1"/>
              <a:t>тұрғын үй құрылысына арналған жеке</a:t>
            </a:r>
            <a:r>
              <a:rPr lang="ru-RU" dirty="0"/>
              <a:t> </a:t>
            </a:r>
            <a:r>
              <a:rPr lang="ru-RU" dirty="0" err="1"/>
              <a:t>меншігіндегі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қоспағанда</a:t>
            </a:r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 l="11294" t="27679" r="37479" b="20536"/>
          <a:stretch>
            <a:fillRect/>
          </a:stretch>
        </p:blipFill>
        <p:spPr bwMode="auto">
          <a:xfrm>
            <a:off x="5392348" y="1815737"/>
            <a:ext cx="5972338" cy="3409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57647" y="693901"/>
            <a:ext cx="106854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err="1"/>
              <a:t>Мақсаты бойынша</a:t>
            </a:r>
            <a:r>
              <a:rPr lang="ru-RU" dirty="0"/>
              <a:t> </a:t>
            </a:r>
            <a:r>
              <a:rPr lang="ru-RU" dirty="0" err="1"/>
              <a:t>пайдаланылмаған және игерілмеген</a:t>
            </a:r>
            <a:r>
              <a:rPr lang="ru-RU" dirty="0"/>
              <a:t> </a:t>
            </a:r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</a:t>
            </a:r>
            <a:r>
              <a:rPr lang="en-US" dirty="0" err="1"/>
              <a:t>i</a:t>
            </a:r>
            <a:r>
              <a:rPr lang="kk-KZ" dirty="0"/>
              <a:t> болып табылады</a:t>
            </a:r>
            <a:r>
              <a:rPr lang="en-US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83772" y="1280159"/>
            <a:ext cx="4336869" cy="30175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Шаруа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фермер </a:t>
            </a:r>
            <a:r>
              <a:rPr lang="ru-RU" dirty="0" err="1"/>
              <a:t>қожалығын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 өндірісін жүргізуге арналған жер</a:t>
            </a:r>
            <a:r>
              <a:rPr lang="ru-RU" dirty="0"/>
              <a:t> </a:t>
            </a:r>
            <a:r>
              <a:rPr lang="ru-RU" dirty="0" err="1"/>
              <a:t>учаскесі</a:t>
            </a:r>
            <a:r>
              <a:rPr lang="ru-RU" dirty="0"/>
              <a:t> </a:t>
            </a:r>
            <a:r>
              <a:rPr lang="ru-RU" dirty="0" err="1"/>
              <a:t>пайдаланбау</a:t>
            </a:r>
            <a:r>
              <a:rPr lang="ru-RU" dirty="0"/>
              <a:t> </a:t>
            </a:r>
            <a:r>
              <a:rPr lang="ru-RU" dirty="0" err="1"/>
              <a:t>фактісі</a:t>
            </a:r>
            <a:r>
              <a:rPr lang="ru-RU" dirty="0"/>
              <a:t> </a:t>
            </a:r>
            <a:r>
              <a:rPr lang="ru-RU" dirty="0" err="1"/>
              <a:t>алғаш рет</a:t>
            </a:r>
            <a:r>
              <a:rPr lang="ru-RU" dirty="0"/>
              <a:t> </a:t>
            </a:r>
            <a:r>
              <a:rPr lang="ru-RU" dirty="0" err="1"/>
              <a:t>анықталған кезден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жыл</a:t>
            </a:r>
            <a:r>
              <a:rPr lang="ru-RU" dirty="0"/>
              <a:t> </a:t>
            </a:r>
            <a:r>
              <a:rPr lang="ru-RU" dirty="0" err="1"/>
              <a:t>бойы</a:t>
            </a:r>
            <a:r>
              <a:rPr lang="ru-RU" dirty="0"/>
              <a:t> </a:t>
            </a:r>
            <a:r>
              <a:rPr lang="ru-RU" dirty="0" err="1"/>
              <a:t>мақсатқа сай</a:t>
            </a:r>
            <a:r>
              <a:rPr lang="ru-RU" dirty="0"/>
              <a:t> </a:t>
            </a:r>
            <a:r>
              <a:rPr lang="ru-RU" dirty="0" err="1"/>
              <a:t>пайдаланылмаған жағдайларда</a:t>
            </a:r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 l="7866" t="27857" r="33109" b="20536"/>
          <a:stretch>
            <a:fillRect/>
          </a:stretch>
        </p:blipFill>
        <p:spPr bwMode="auto">
          <a:xfrm>
            <a:off x="5185772" y="1240972"/>
            <a:ext cx="6270353" cy="3095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1031967" y="4362993"/>
            <a:ext cx="1041109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1100" dirty="0"/>
              <a:t>	</a:t>
            </a:r>
            <a:r>
              <a:rPr lang="ru-RU" sz="1100" b="1" dirty="0" err="1"/>
              <a:t>Шаруа</a:t>
            </a:r>
            <a:r>
              <a:rPr lang="ru-RU" sz="1100" b="1" dirty="0"/>
              <a:t> </a:t>
            </a:r>
            <a:r>
              <a:rPr lang="ru-RU" sz="1100" b="1" dirty="0" err="1"/>
              <a:t>немесе</a:t>
            </a:r>
            <a:r>
              <a:rPr lang="ru-RU" sz="1100" b="1" dirty="0"/>
              <a:t> фермер </a:t>
            </a:r>
            <a:r>
              <a:rPr lang="ru-RU" sz="1100" b="1" dirty="0" err="1"/>
              <a:t>қожалығын</a:t>
            </a:r>
            <a:r>
              <a:rPr lang="ru-RU" sz="1100" b="1" dirty="0"/>
              <a:t>, </a:t>
            </a:r>
            <a:r>
              <a:rPr lang="ru-RU" sz="1100" b="1" dirty="0" err="1"/>
              <a:t>ауыл</a:t>
            </a:r>
            <a:r>
              <a:rPr lang="ru-RU" sz="1100" b="1" dirty="0"/>
              <a:t> </a:t>
            </a:r>
            <a:r>
              <a:rPr lang="ru-RU" sz="1100" b="1" dirty="0" err="1"/>
              <a:t>шаруашылығы өндірісін жүргізу үшін берілген</a:t>
            </a:r>
            <a:r>
              <a:rPr lang="ru-RU" sz="1100" b="1" dirty="0"/>
              <a:t> </a:t>
            </a:r>
            <a:r>
              <a:rPr lang="ru-RU" sz="1100" b="1" dirty="0" err="1"/>
              <a:t>жер</a:t>
            </a:r>
            <a:r>
              <a:rPr lang="ru-RU" sz="1100" b="1" dirty="0"/>
              <a:t> </a:t>
            </a:r>
            <a:r>
              <a:rPr lang="ru-RU" sz="1100" b="1" dirty="0" err="1"/>
              <a:t>учаскесін</a:t>
            </a:r>
            <a:r>
              <a:rPr lang="ru-RU" sz="1100" b="1" dirty="0"/>
              <a:t> </a:t>
            </a:r>
            <a:r>
              <a:rPr lang="ru-RU" sz="1100" b="1" dirty="0" err="1"/>
              <a:t>мақсаты бойынша</a:t>
            </a:r>
            <a:r>
              <a:rPr lang="ru-RU" sz="1100" b="1" dirty="0"/>
              <a:t> </a:t>
            </a:r>
            <a:r>
              <a:rPr lang="ru-RU" sz="1100" b="1" dirty="0" err="1"/>
              <a:t>пайдаланбау</a:t>
            </a:r>
            <a:r>
              <a:rPr lang="ru-RU" sz="1100" b="1" dirty="0"/>
              <a:t> </a:t>
            </a:r>
            <a:r>
              <a:rPr lang="ru-RU" sz="1100" b="1" dirty="0" err="1"/>
              <a:t>жағдайларына</a:t>
            </a:r>
            <a:r>
              <a:rPr lang="ru-RU" sz="1100" b="1" dirty="0"/>
              <a:t>:</a:t>
            </a:r>
          </a:p>
          <a:p>
            <a:pPr fontAlgn="base"/>
            <a:r>
              <a:rPr lang="ru-RU" sz="1100" b="1" dirty="0"/>
              <a:t>      1) </a:t>
            </a:r>
            <a:r>
              <a:rPr lang="ru-RU" sz="1100" b="1" dirty="0" err="1"/>
              <a:t>егістікте</a:t>
            </a:r>
            <a:r>
              <a:rPr lang="ru-RU" sz="1100" b="1" dirty="0"/>
              <a:t> – </a:t>
            </a:r>
            <a:r>
              <a:rPr lang="ru-RU" sz="1100" b="1" dirty="0" err="1"/>
              <a:t>жер</a:t>
            </a:r>
            <a:r>
              <a:rPr lang="ru-RU" sz="1100" b="1" dirty="0"/>
              <a:t> </a:t>
            </a:r>
            <a:r>
              <a:rPr lang="ru-RU" sz="1100" b="1" dirty="0" err="1"/>
              <a:t>учаскесін</a:t>
            </a:r>
            <a:r>
              <a:rPr lang="ru-RU" sz="1100" b="1" dirty="0"/>
              <a:t> </a:t>
            </a:r>
            <a:r>
              <a:rPr lang="ru-RU" sz="1100" b="1" dirty="0" err="1"/>
              <a:t>ауыл</a:t>
            </a:r>
            <a:r>
              <a:rPr lang="ru-RU" sz="1100" b="1" dirty="0"/>
              <a:t> </a:t>
            </a:r>
            <a:r>
              <a:rPr lang="ru-RU" sz="1100" b="1" dirty="0" err="1"/>
              <a:t>шаруашылығы дақылдарын егу</a:t>
            </a:r>
            <a:r>
              <a:rPr lang="ru-RU" sz="1100" b="1" dirty="0"/>
              <a:t> </a:t>
            </a:r>
            <a:r>
              <a:rPr lang="ru-RU" sz="1100" b="1" dirty="0" err="1"/>
              <a:t>үшін өңдеу жөніндегі жұмыстардың жүргізілмеуі</a:t>
            </a:r>
            <a:r>
              <a:rPr lang="ru-RU" sz="1100" b="1" dirty="0"/>
              <a:t>;</a:t>
            </a:r>
          </a:p>
          <a:p>
            <a:pPr fontAlgn="base"/>
            <a:r>
              <a:rPr lang="ru-RU" sz="1100" b="1" dirty="0"/>
              <a:t>      2) </a:t>
            </a:r>
            <a:r>
              <a:rPr lang="ru-RU" sz="1100" b="1" dirty="0" err="1"/>
              <a:t>шабындықтарда </a:t>
            </a:r>
            <a:r>
              <a:rPr lang="ru-RU" sz="1100" b="1" dirty="0"/>
              <a:t>– </a:t>
            </a:r>
            <a:r>
              <a:rPr lang="ru-RU" sz="1100" b="1" dirty="0" err="1"/>
              <a:t>жер</a:t>
            </a:r>
            <a:r>
              <a:rPr lang="ru-RU" sz="1100" b="1" dirty="0"/>
              <a:t> </a:t>
            </a:r>
            <a:r>
              <a:rPr lang="ru-RU" sz="1100" b="1" dirty="0" err="1"/>
              <a:t>учаскесінде</a:t>
            </a:r>
            <a:r>
              <a:rPr lang="ru-RU" sz="1100" b="1" dirty="0"/>
              <a:t> </a:t>
            </a:r>
            <a:r>
              <a:rPr lang="ru-RU" sz="1100" b="1" dirty="0" err="1"/>
              <a:t>шөп шабудың жүргізілмеуі</a:t>
            </a:r>
            <a:r>
              <a:rPr lang="ru-RU" sz="1100" b="1" dirty="0"/>
              <a:t>, оны </a:t>
            </a:r>
            <a:r>
              <a:rPr lang="ru-RU" sz="1100" b="1" dirty="0" err="1"/>
              <a:t>арамшөптердің</a:t>
            </a:r>
            <a:r>
              <a:rPr lang="ru-RU" sz="1100" b="1" dirty="0"/>
              <a:t>, </a:t>
            </a:r>
            <a:r>
              <a:rPr lang="ru-RU" sz="1100" b="1" dirty="0" err="1"/>
              <a:t>бұталардың</a:t>
            </a:r>
            <a:r>
              <a:rPr lang="ru-RU" sz="1100" b="1" dirty="0"/>
              <a:t>, </a:t>
            </a:r>
            <a:r>
              <a:rPr lang="ru-RU" sz="1100" b="1" dirty="0" err="1"/>
              <a:t>шіліктердің басып</a:t>
            </a:r>
            <a:r>
              <a:rPr lang="ru-RU" sz="1100" b="1" dirty="0"/>
              <a:t> </a:t>
            </a:r>
            <a:r>
              <a:rPr lang="ru-RU" sz="1100" b="1" dirty="0" err="1"/>
              <a:t>кетуі</a:t>
            </a:r>
            <a:r>
              <a:rPr lang="ru-RU" sz="1100" b="1" dirty="0"/>
              <a:t> </a:t>
            </a:r>
            <a:r>
              <a:rPr lang="ru-RU" sz="1100" b="1" dirty="0" err="1"/>
              <a:t>және шөп бітіктігі</a:t>
            </a:r>
            <a:r>
              <a:rPr lang="ru-RU" sz="1100" b="1" dirty="0"/>
              <a:t> </a:t>
            </a:r>
            <a:r>
              <a:rPr lang="ru-RU" sz="1100" b="1" dirty="0" err="1"/>
              <a:t>жұтаңдануының өзге </a:t>
            </a:r>
            <a:r>
              <a:rPr lang="ru-RU" sz="1100" b="1" dirty="0"/>
              <a:t>де </a:t>
            </a:r>
            <a:r>
              <a:rPr lang="ru-RU" sz="1100" b="1" dirty="0" err="1"/>
              <a:t>белгілерінің болуы</a:t>
            </a:r>
            <a:r>
              <a:rPr lang="ru-RU" sz="1100" b="1" dirty="0"/>
              <a:t>;</a:t>
            </a:r>
          </a:p>
          <a:p>
            <a:pPr fontAlgn="base"/>
            <a:r>
              <a:rPr lang="ru-RU" sz="1100" b="1" dirty="0"/>
              <a:t>      3) </a:t>
            </a:r>
            <a:r>
              <a:rPr lang="ru-RU" sz="1100" b="1" dirty="0" err="1"/>
              <a:t>жайылымдарда</a:t>
            </a:r>
            <a:r>
              <a:rPr lang="ru-RU" sz="1100" b="1" dirty="0"/>
              <a:t> – </a:t>
            </a:r>
            <a:r>
              <a:rPr lang="ru-RU" sz="1100" b="1" dirty="0" err="1"/>
              <a:t>жаю</a:t>
            </a:r>
            <a:r>
              <a:rPr lang="ru-RU" sz="1100" b="1" dirty="0"/>
              <a:t> </a:t>
            </a:r>
            <a:r>
              <a:rPr lang="ru-RU" sz="1100" b="1" dirty="0" err="1"/>
              <a:t>үшін ауыл</a:t>
            </a:r>
            <a:r>
              <a:rPr lang="ru-RU" sz="1100" b="1" dirty="0"/>
              <a:t> </a:t>
            </a:r>
            <a:r>
              <a:rPr lang="ru-RU" sz="1100" b="1" dirty="0" err="1"/>
              <a:t>шаруашылығы жануарларының болмауы</a:t>
            </a:r>
            <a:r>
              <a:rPr lang="ru-RU" sz="1100" b="1" dirty="0"/>
              <a:t> не </a:t>
            </a:r>
            <a:r>
              <a:rPr lang="ru-RU" sz="1100" b="1" dirty="0" err="1"/>
              <a:t>олардың </a:t>
            </a:r>
            <a:r>
              <a:rPr lang="ru-RU" sz="1100" b="1" dirty="0"/>
              <a:t>саны </a:t>
            </a:r>
            <a:r>
              <a:rPr lang="ru-RU" sz="1100" b="1" dirty="0" err="1"/>
              <a:t>агроөнеркәсіптік кешенді</a:t>
            </a:r>
            <a:r>
              <a:rPr lang="ru-RU" sz="1100" b="1" dirty="0"/>
              <a:t> </a:t>
            </a:r>
            <a:r>
              <a:rPr lang="ru-RU" sz="1100" b="1" dirty="0" err="1"/>
              <a:t>дамыту</a:t>
            </a:r>
            <a:r>
              <a:rPr lang="ru-RU" sz="1100" b="1" dirty="0"/>
              <a:t> </a:t>
            </a:r>
            <a:r>
              <a:rPr lang="ru-RU" sz="1100" b="1" dirty="0" err="1"/>
              <a:t>саласындағы уәкілетті </a:t>
            </a:r>
            <a:r>
              <a:rPr lang="ru-RU" sz="1100" b="1" dirty="0"/>
              <a:t>орган </a:t>
            </a:r>
            <a:r>
              <a:rPr lang="ru-RU" sz="1100" b="1" dirty="0" err="1"/>
              <a:t>белгілеген</a:t>
            </a:r>
            <a:r>
              <a:rPr lang="ru-RU" sz="1100" b="1" dirty="0"/>
              <a:t> </a:t>
            </a:r>
            <a:r>
              <a:rPr lang="ru-RU" sz="1100" b="1" dirty="0" err="1"/>
              <a:t>жайылымдардың жалпы</a:t>
            </a:r>
            <a:r>
              <a:rPr lang="ru-RU" sz="1100" b="1" dirty="0"/>
              <a:t> </a:t>
            </a:r>
            <a:r>
              <a:rPr lang="ru-RU" sz="1100" b="1" dirty="0" err="1"/>
              <a:t>алаңына түсетін жүктеменің шекті</a:t>
            </a:r>
            <a:r>
              <a:rPr lang="ru-RU" sz="1100" b="1" dirty="0"/>
              <a:t> </a:t>
            </a:r>
            <a:r>
              <a:rPr lang="ru-RU" sz="1100" b="1" dirty="0" err="1"/>
              <a:t>рұқсат етілетін</a:t>
            </a:r>
            <a:r>
              <a:rPr lang="ru-RU" sz="1100" b="1" dirty="0"/>
              <a:t> </a:t>
            </a:r>
            <a:r>
              <a:rPr lang="ru-RU" sz="1100" b="1" dirty="0" err="1"/>
              <a:t>нормасының елу</a:t>
            </a:r>
            <a:r>
              <a:rPr lang="ru-RU" sz="1100" b="1" dirty="0"/>
              <a:t> </a:t>
            </a:r>
            <a:r>
              <a:rPr lang="ru-RU" sz="1100" b="1" dirty="0" err="1"/>
              <a:t>пайызынан</a:t>
            </a:r>
            <a:r>
              <a:rPr lang="ru-RU" sz="1100" b="1" dirty="0"/>
              <a:t> аз </a:t>
            </a:r>
            <a:r>
              <a:rPr lang="ru-RU" sz="1100" b="1" dirty="0" err="1"/>
              <a:t>болуы</a:t>
            </a:r>
            <a:r>
              <a:rPr lang="ru-RU" sz="1100" b="1" dirty="0"/>
              <a:t> </a:t>
            </a:r>
            <a:r>
              <a:rPr lang="ru-RU" sz="1100" b="1" dirty="0" err="1"/>
              <a:t>және </a:t>
            </a:r>
            <a:r>
              <a:rPr lang="ru-RU" sz="1100" b="1" dirty="0"/>
              <a:t>(</a:t>
            </a:r>
            <a:r>
              <a:rPr lang="ru-RU" sz="1100" b="1" dirty="0" err="1"/>
              <a:t>немесе</a:t>
            </a:r>
            <a:r>
              <a:rPr lang="ru-RU" sz="1100" b="1" dirty="0"/>
              <a:t>) </a:t>
            </a:r>
            <a:r>
              <a:rPr lang="ru-RU" sz="1100" b="1" dirty="0" err="1"/>
              <a:t>жемшөп дайындау</a:t>
            </a:r>
            <a:r>
              <a:rPr lang="ru-RU" sz="1100" b="1" dirty="0"/>
              <a:t> </a:t>
            </a:r>
            <a:r>
              <a:rPr lang="ru-RU" sz="1100" b="1" dirty="0" err="1"/>
              <a:t>мақсатында шөп шабудың болмауы</a:t>
            </a:r>
            <a:r>
              <a:rPr lang="ru-RU" sz="1100" b="1" dirty="0"/>
              <a:t>;</a:t>
            </a:r>
          </a:p>
          <a:p>
            <a:pPr fontAlgn="base"/>
            <a:r>
              <a:rPr lang="ru-RU" sz="1100" b="1" dirty="0"/>
              <a:t>      4) </a:t>
            </a:r>
            <a:r>
              <a:rPr lang="ru-RU" sz="1100" b="1" dirty="0" err="1"/>
              <a:t>көпжылдық екпелерде</a:t>
            </a:r>
            <a:r>
              <a:rPr lang="ru-RU" sz="1100" b="1" dirty="0"/>
              <a:t> – </a:t>
            </a:r>
            <a:r>
              <a:rPr lang="ru-RU" sz="1100" b="1" dirty="0" err="1"/>
              <a:t>егісті</a:t>
            </a:r>
            <a:r>
              <a:rPr lang="ru-RU" sz="1100" b="1" dirty="0"/>
              <a:t> </a:t>
            </a:r>
            <a:r>
              <a:rPr lang="ru-RU" sz="1100" b="1" dirty="0" err="1"/>
              <a:t>күтіп өсіру</a:t>
            </a:r>
            <a:r>
              <a:rPr lang="ru-RU" sz="1100" b="1" dirty="0"/>
              <a:t>, </a:t>
            </a:r>
            <a:r>
              <a:rPr lang="ru-RU" sz="1100" b="1" dirty="0" err="1"/>
              <a:t>жинау</a:t>
            </a:r>
            <a:r>
              <a:rPr lang="ru-RU" sz="1100" b="1" dirty="0"/>
              <a:t> </a:t>
            </a:r>
            <a:r>
              <a:rPr lang="ru-RU" sz="1100" b="1" dirty="0" err="1"/>
              <a:t>жұмыстарының жүргізілмеуі және есептен</a:t>
            </a:r>
            <a:r>
              <a:rPr lang="ru-RU" sz="1100" b="1" dirty="0"/>
              <a:t> </a:t>
            </a:r>
            <a:r>
              <a:rPr lang="ru-RU" sz="1100" b="1" dirty="0" err="1"/>
              <a:t>шығарылған көпжылдық екпелердің тамырларының алынбауы</a:t>
            </a:r>
            <a:r>
              <a:rPr lang="ru-RU" sz="1100" b="1" dirty="0"/>
              <a:t> </a:t>
            </a:r>
            <a:r>
              <a:rPr lang="ru-RU" sz="1100" b="1" dirty="0" err="1"/>
              <a:t>жатады</a:t>
            </a:r>
            <a:r>
              <a:rPr lang="ru-RU" sz="11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5394" y="576337"/>
            <a:ext cx="10816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err="1"/>
              <a:t>Қазақстан Республикасының заңнамасын бұза отырып</a:t>
            </a:r>
            <a:r>
              <a:rPr lang="ru-RU" dirty="0"/>
              <a:t> </a:t>
            </a:r>
            <a:r>
              <a:rPr lang="ru-RU" dirty="0" err="1"/>
              <a:t>пайдаланылған жер</a:t>
            </a:r>
            <a:r>
              <a:rPr lang="ru-RU" dirty="0"/>
              <a:t> </a:t>
            </a:r>
            <a:r>
              <a:rPr lang="ru-RU" dirty="0" err="1"/>
              <a:t>учаске</a:t>
            </a:r>
            <a:r>
              <a:rPr lang="ru-RU" dirty="0"/>
              <a:t> </a:t>
            </a:r>
            <a:r>
              <a:rPr lang="kk-KZ" dirty="0"/>
              <a:t>болып табылады</a:t>
            </a:r>
            <a:r>
              <a:rPr lang="en-US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14401" y="1972491"/>
            <a:ext cx="3108960" cy="22598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 бір</a:t>
            </a:r>
            <a:r>
              <a:rPr lang="ru-RU" dirty="0"/>
              <a:t> </a:t>
            </a:r>
            <a:r>
              <a:rPr lang="ru-RU" dirty="0" err="1"/>
              <a:t>бөлігін нысаналы</a:t>
            </a:r>
            <a:r>
              <a:rPr lang="ru-RU" dirty="0"/>
              <a:t> </a:t>
            </a:r>
            <a:r>
              <a:rPr lang="ru-RU" dirty="0" err="1"/>
              <a:t>мақсатына сәйкес пайдаланбау</a:t>
            </a:r>
            <a:endParaRPr lang="en-US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 l="7664" t="27143" r="32538" b="13393"/>
          <a:stretch>
            <a:fillRect/>
          </a:stretch>
        </p:blipFill>
        <p:spPr bwMode="auto">
          <a:xfrm>
            <a:off x="4271555" y="1466475"/>
            <a:ext cx="7251651" cy="407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5394" y="576337"/>
            <a:ext cx="10816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err="1"/>
              <a:t>Қазақстан Республикасының заңнамасын бұза отырып</a:t>
            </a:r>
            <a:r>
              <a:rPr lang="ru-RU" dirty="0"/>
              <a:t> </a:t>
            </a:r>
            <a:r>
              <a:rPr lang="ru-RU" dirty="0" err="1"/>
              <a:t>пайдаланылған жер</a:t>
            </a:r>
            <a:r>
              <a:rPr lang="ru-RU" dirty="0"/>
              <a:t> </a:t>
            </a:r>
            <a:r>
              <a:rPr lang="ru-RU" dirty="0" err="1"/>
              <a:t>учаске</a:t>
            </a:r>
            <a:r>
              <a:rPr lang="ru-RU" dirty="0"/>
              <a:t> </a:t>
            </a:r>
            <a:r>
              <a:rPr lang="kk-KZ" dirty="0"/>
              <a:t>болып табылады</a:t>
            </a:r>
            <a:r>
              <a:rPr lang="en-US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62596" y="1593669"/>
            <a:ext cx="3108960" cy="35139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оның бір</a:t>
            </a:r>
            <a:r>
              <a:rPr lang="ru-RU" dirty="0"/>
              <a:t> </a:t>
            </a:r>
            <a:r>
              <a:rPr lang="ru-RU" dirty="0" err="1"/>
              <a:t>бөлігін ауыл</a:t>
            </a:r>
            <a:r>
              <a:rPr lang="ru-RU" dirty="0"/>
              <a:t> </a:t>
            </a:r>
            <a:r>
              <a:rPr lang="ru-RU" dirty="0" err="1"/>
              <a:t>шаруашылығы мақсатындағы жерді</a:t>
            </a:r>
            <a:r>
              <a:rPr lang="ru-RU" dirty="0"/>
              <a:t> </a:t>
            </a:r>
            <a:r>
              <a:rPr lang="ru-RU" dirty="0" err="1"/>
              <a:t>ұтымды пайдалану</a:t>
            </a:r>
            <a:r>
              <a:rPr lang="ru-RU" dirty="0"/>
              <a:t> </a:t>
            </a:r>
            <a:r>
              <a:rPr lang="ru-RU" dirty="0" err="1"/>
              <a:t>қағидаларында және жайылымдарды</a:t>
            </a:r>
            <a:r>
              <a:rPr lang="ru-RU" dirty="0"/>
              <a:t> </a:t>
            </a:r>
            <a:r>
              <a:rPr lang="ru-RU" dirty="0" err="1"/>
              <a:t>ұтымды пайдалану</a:t>
            </a:r>
            <a:r>
              <a:rPr lang="ru-RU" dirty="0"/>
              <a:t> </a:t>
            </a:r>
            <a:r>
              <a:rPr lang="ru-RU" dirty="0" err="1"/>
              <a:t>қағидаларында айқындалған талаптарды</a:t>
            </a:r>
            <a:r>
              <a:rPr lang="ru-RU" dirty="0"/>
              <a:t> </a:t>
            </a:r>
            <a:r>
              <a:rPr lang="ru-RU" dirty="0" err="1"/>
              <a:t>бұза отырып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 l="8067" t="20179" r="35966" b="15000"/>
          <a:stretch>
            <a:fillRect/>
          </a:stretch>
        </p:blipFill>
        <p:spPr bwMode="auto">
          <a:xfrm>
            <a:off x="4606113" y="1397727"/>
            <a:ext cx="6196869" cy="405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5394" y="576337"/>
            <a:ext cx="10816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err="1"/>
              <a:t>Қазақстан Республикасының заңнамасын бұза отырып</a:t>
            </a:r>
            <a:r>
              <a:rPr lang="ru-RU" dirty="0"/>
              <a:t> </a:t>
            </a:r>
            <a:r>
              <a:rPr lang="ru-RU" dirty="0" err="1"/>
              <a:t>пайдаланылған жер</a:t>
            </a:r>
            <a:r>
              <a:rPr lang="ru-RU" dirty="0"/>
              <a:t> </a:t>
            </a:r>
            <a:r>
              <a:rPr lang="ru-RU" dirty="0" err="1"/>
              <a:t>учаске</a:t>
            </a:r>
            <a:r>
              <a:rPr lang="ru-RU" dirty="0"/>
              <a:t> </a:t>
            </a:r>
            <a:r>
              <a:rPr lang="kk-KZ" dirty="0"/>
              <a:t>болып табылады</a:t>
            </a:r>
            <a:r>
              <a:rPr lang="en-US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162596" y="2207623"/>
            <a:ext cx="3344090" cy="1763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kk-KZ" dirty="0"/>
              <a:t>Жер </a:t>
            </a:r>
            <a:r>
              <a:rPr lang="ru-RU" dirty="0" err="1"/>
              <a:t>Кодексінің </a:t>
            </a:r>
            <a:r>
              <a:rPr lang="ru-RU" dirty="0"/>
              <a:t>99-бабында </a:t>
            </a:r>
            <a:r>
              <a:rPr lang="ru-RU" dirty="0" err="1"/>
              <a:t>белгіленген</a:t>
            </a:r>
            <a:r>
              <a:rPr lang="ru-RU" dirty="0"/>
              <a:t> </a:t>
            </a:r>
            <a:r>
              <a:rPr lang="ru-RU" dirty="0" err="1"/>
              <a:t>талаптарды</a:t>
            </a:r>
            <a:r>
              <a:rPr lang="ru-RU" dirty="0"/>
              <a:t> </a:t>
            </a:r>
            <a:r>
              <a:rPr lang="ru-RU" dirty="0" err="1"/>
              <a:t>сақтамау</a:t>
            </a:r>
            <a:endParaRPr lang="en-US" dirty="0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 l="10992" t="20000" r="36269" b="13393"/>
          <a:stretch>
            <a:fillRect/>
          </a:stretch>
        </p:blipFill>
        <p:spPr bwMode="auto">
          <a:xfrm>
            <a:off x="4820195" y="1269146"/>
            <a:ext cx="6035039" cy="4304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05394" y="576337"/>
            <a:ext cx="10816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dirty="0" err="1"/>
              <a:t>Қазақстан Республикасының заңнамасын бұза отырып</a:t>
            </a:r>
            <a:r>
              <a:rPr lang="ru-RU" dirty="0"/>
              <a:t> </a:t>
            </a:r>
            <a:r>
              <a:rPr lang="ru-RU" dirty="0" err="1"/>
              <a:t>пайдаланылған жер</a:t>
            </a:r>
            <a:r>
              <a:rPr lang="ru-RU" dirty="0"/>
              <a:t> </a:t>
            </a:r>
            <a:r>
              <a:rPr lang="ru-RU" dirty="0" err="1"/>
              <a:t>учаске</a:t>
            </a:r>
            <a:r>
              <a:rPr lang="ru-RU" dirty="0"/>
              <a:t> </a:t>
            </a:r>
            <a:r>
              <a:rPr lang="kk-KZ" dirty="0"/>
              <a:t>болып табылады</a:t>
            </a:r>
            <a:r>
              <a:rPr lang="en-US" dirty="0"/>
              <a:t>: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05396" y="2390503"/>
            <a:ext cx="3344090" cy="17634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экологиялық залалға әкеп соғатындай етіп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жатады</a:t>
            </a:r>
            <a:endParaRPr lang="en-US" dirty="0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 l="6252" t="28393" r="31832" b="15714"/>
          <a:stretch>
            <a:fillRect/>
          </a:stretch>
        </p:blipFill>
        <p:spPr bwMode="auto">
          <a:xfrm>
            <a:off x="4109832" y="1658983"/>
            <a:ext cx="7098097" cy="361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650378" y="2338250"/>
            <a:ext cx="3422466" cy="1672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мақсаты бойынша</a:t>
            </a:r>
            <a:r>
              <a:rPr lang="ru-RU" dirty="0"/>
              <a:t> </a:t>
            </a:r>
            <a:r>
              <a:rPr lang="ru-RU" dirty="0" err="1"/>
              <a:t>пайдалану</a:t>
            </a:r>
            <a:r>
              <a:rPr lang="ru-RU" dirty="0"/>
              <a:t> </a:t>
            </a:r>
            <a:r>
              <a:rPr lang="ru-RU" dirty="0" err="1"/>
              <a:t>жөнінде шаралар</a:t>
            </a:r>
            <a:r>
              <a:rPr lang="ru-RU" dirty="0"/>
              <a:t> </a:t>
            </a:r>
            <a:r>
              <a:rPr lang="ru-RU" dirty="0" err="1"/>
              <a:t>қабылдау үшін мерзім</a:t>
            </a:r>
            <a:r>
              <a:rPr lang="ru-RU" dirty="0"/>
              <a:t> – 1 </a:t>
            </a:r>
            <a:r>
              <a:rPr lang="ru-RU" dirty="0" err="1"/>
              <a:t>жыл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387634" y="6630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dirty="0"/>
              <a:t>Анықталған бұзушылықтарды жою туралы нұсқаманың орындалу мерзімі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00892" y="1371600"/>
            <a:ext cx="3905794" cy="3013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Қазақстан Республикасының заңнамасын бұзушылықтарды жою</a:t>
            </a:r>
            <a:r>
              <a:rPr lang="ru-RU" dirty="0"/>
              <a:t> </a:t>
            </a:r>
            <a:r>
              <a:rPr lang="ru-RU" dirty="0" err="1"/>
              <a:t>жөнінде шаралар</a:t>
            </a:r>
            <a:r>
              <a:rPr lang="ru-RU" dirty="0"/>
              <a:t> </a:t>
            </a:r>
            <a:r>
              <a:rPr lang="ru-RU" dirty="0" err="1"/>
              <a:t>қабылдау үшін мерзім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 мақсатындағы 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ұтымсыз пайдалануды</a:t>
            </a:r>
            <a:r>
              <a:rPr lang="ru-RU" dirty="0"/>
              <a:t> </a:t>
            </a:r>
            <a:r>
              <a:rPr lang="ru-RU" dirty="0" err="1"/>
              <a:t>қоспағанда, Қазақстан Республикасының заңнамасын бұзушылық анықталған кезден</a:t>
            </a:r>
            <a:r>
              <a:rPr lang="ru-RU" dirty="0"/>
              <a:t> </a:t>
            </a:r>
            <a:r>
              <a:rPr lang="ru-RU" dirty="0" err="1"/>
              <a:t>бастап</a:t>
            </a:r>
            <a:r>
              <a:rPr lang="ru-RU" dirty="0"/>
              <a:t> - 3 ай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8155578" y="1476102"/>
            <a:ext cx="3365863" cy="2965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dirty="0" err="1"/>
              <a:t>Шаруа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фермер </a:t>
            </a:r>
            <a:r>
              <a:rPr lang="ru-RU" dirty="0" err="1"/>
              <a:t>қожалығын</a:t>
            </a:r>
            <a:r>
              <a:rPr lang="ru-RU" dirty="0"/>
              <a:t>, </a:t>
            </a:r>
            <a:r>
              <a:rPr lang="ru-RU" dirty="0" err="1"/>
              <a:t>ауыл</a:t>
            </a:r>
            <a:r>
              <a:rPr lang="ru-RU" dirty="0"/>
              <a:t> </a:t>
            </a:r>
            <a:r>
              <a:rPr lang="ru-RU" dirty="0" err="1"/>
              <a:t>шаруашылығы өндірісін жүргізу үшін ауыл</a:t>
            </a:r>
            <a:r>
              <a:rPr lang="ru-RU" dirty="0"/>
              <a:t> </a:t>
            </a:r>
            <a:r>
              <a:rPr lang="ru-RU" dirty="0" err="1"/>
              <a:t>шаруашылығы мақсатындағы жер</a:t>
            </a:r>
            <a:r>
              <a:rPr lang="ru-RU" dirty="0"/>
              <a:t> </a:t>
            </a:r>
            <a:r>
              <a:rPr lang="ru-RU" dirty="0" err="1"/>
              <a:t>учаскесін</a:t>
            </a:r>
            <a:r>
              <a:rPr lang="ru-RU" dirty="0"/>
              <a:t> </a:t>
            </a:r>
            <a:r>
              <a:rPr lang="ru-RU" dirty="0" err="1"/>
              <a:t>ұтымды пайдалану</a:t>
            </a:r>
            <a:r>
              <a:rPr lang="ru-RU" dirty="0"/>
              <a:t> </a:t>
            </a:r>
            <a:r>
              <a:rPr lang="ru-RU" dirty="0" err="1"/>
              <a:t>жөнінде шаралар</a:t>
            </a:r>
            <a:r>
              <a:rPr lang="ru-RU" dirty="0"/>
              <a:t> </a:t>
            </a:r>
            <a:r>
              <a:rPr lang="ru-RU" dirty="0" err="1"/>
              <a:t>қабылдау үшін мерзім</a:t>
            </a:r>
            <a:r>
              <a:rPr lang="ru-RU" dirty="0"/>
              <a:t> - 1 </a:t>
            </a:r>
            <a:r>
              <a:rPr lang="ru-RU" dirty="0" err="1"/>
              <a:t>жыл</a:t>
            </a:r>
            <a:endParaRPr lang="en-US" dirty="0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672352" y="4477872"/>
            <a:ext cx="1055594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заңнамасының талаптарын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бұзушылықтарды жою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нұсқама 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учаскесіне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құқық ауыртпалығы ретінде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"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мүлікке құқықтарды мемлекеттік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тіркеу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"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Қазақстан Республикасының Заңына сәйкес мемлекеттік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тіркелуге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учаскесіне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тармақтың бесінші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бөлігінде көрсетілген құқық ауыртпалығы 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учаскесі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иесінің немесе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пайдаланушының 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учаскесін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құқығын иеліктен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шығару құқықтарын шектемейді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және ол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Қазақстан Республикасының заңнамасына сәйкес жаңа құқық иеленушіге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ауысады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заңнамасының талаптарын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бұзушылықтарды жою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нұсқаманың мерзімі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өткеннен кейін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жер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учаскесін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мәжбүрлеп алып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қою туралы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қою жаңа құқық иеленушіге</a:t>
            </a:r>
            <a:r>
              <a:rPr kumimoji="0" lang="ru-RU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қойылады.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8101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1848</TotalTime>
  <Words>850</Words>
  <Application>Microsoft Office PowerPoint</Application>
  <PresentationFormat>Широкоэкранный</PresentationFormat>
  <Paragraphs>53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Times New Roman</vt:lpstr>
      <vt:lpstr>Verdana</vt:lpstr>
      <vt:lpstr>Wingdings 2</vt:lpstr>
      <vt:lpstr>Аспект</vt:lpstr>
      <vt:lpstr> Д.Серікбаев атындағы Шығыс Қазақстан техникалық университеті</vt:lpstr>
      <vt:lpstr>Дәріс 4 Жердi пайдалану мен қорғауды мемлекеттiк бақылау нәтижесінде анықталған бұзушылықтарды жоюға бағытталаған шаралар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Казахстан Восточно-Казахстанский государственный технический университет  им. Д. Серикбаева</dc:title>
  <dc:creator>Жаслан</dc:creator>
  <cp:lastModifiedBy>User67</cp:lastModifiedBy>
  <cp:revision>116</cp:revision>
  <dcterms:created xsi:type="dcterms:W3CDTF">2018-04-28T08:56:48Z</dcterms:created>
  <dcterms:modified xsi:type="dcterms:W3CDTF">2026-08-14T10:40:31Z</dcterms:modified>
</cp:coreProperties>
</file>